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gif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png>
</file>

<file path=ppt/media/image19.png>
</file>

<file path=ppt/media/image20.gif>
</file>

<file path=ppt/media/image21.png>
</file>

<file path=ppt/media/image22.png>
</file>

<file path=ppt/media/image23.png>
</file>

<file path=ppt/media/image24.png>
</file>

<file path=ppt/media/image2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36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36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6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6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Greet your audience, thank them for attending your presentation, introduce yourself, introduce your project, introduce your team members, and quickly indicate what each of you did in a high-level manner, and put more emphasis on your part/contribution.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Shape 147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Requirements: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4.1. User stories implemented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4.2. UML use cases and the use case diagram for the implemented use cases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4.3. UML sequence diagrams for the implemented use cases.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Requirements: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4.1. User stories implemented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4.2. UML use cases and the use case diagram for the implemented use cases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4.3. UML sequence diagrams for the implemented use cases.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Shape 224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Requirements: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4.1. User stories implemented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4.2. UML use cases and the use case diagram for the implemented use cases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4.3. UML sequence diagrams for the implemented use cases.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Shape 231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10 seconds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A description of verification process and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Suites and Test Cases for </a:t>
            </a:r>
            <a:r>
              <a:rPr lang="en-US"/>
              <a:t>one of the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use case</a:t>
            </a:r>
            <a:r>
              <a:rPr lang="en-US"/>
              <a:t>s.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One sunny day and one rainy day for the implemented use cases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Automated test scripts for the implemented use cases (</a:t>
            </a:r>
            <a:r>
              <a:rPr lang="en-US"/>
              <a:t>if any)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Shape 240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10 seconds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A description of verification process and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Suites and Test Cases for </a:t>
            </a:r>
            <a:r>
              <a:rPr lang="en-US"/>
              <a:t>one of the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use case</a:t>
            </a:r>
            <a:r>
              <a:rPr lang="en-US"/>
              <a:t>s.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One sunny day and one rainy day for the implemented use cases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Automated test scripts for the implemented use cases (</a:t>
            </a:r>
            <a:r>
              <a:rPr lang="en-US"/>
              <a:t>if any)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Shape 247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10 seconds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Summarize your contribution, mention your effort for </a:t>
            </a:r>
            <a:r>
              <a:rPr lang="en-US"/>
              <a:t>Scrum, Mingle, Github, Google Drive Documentation and minutes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 your contact information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Ask if anyone has any questions for you.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your audience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Shape 254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10 seconds.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the problem that the whole project</a:t>
            </a:r>
            <a:r>
              <a:rPr lang="en-US"/>
              <a:t> (in all versions)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tackles</a:t>
            </a:r>
            <a:r>
              <a:rPr lang="en-US"/>
              <a:t> with GIF or screenshot. 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/>
              <a:t>20 seconds.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/>
              <a:t>Introduce the problem that the your project (in new version) tackles with GIF or screenshot.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Shape 164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5 seconds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Show the Use Case Diagram for the whole project.</a:t>
            </a:r>
            <a:br>
              <a:rPr lang="en-US"/>
            </a:br>
            <a:r>
              <a:rPr lang="en-US"/>
              <a:t>Highlight your use cases.</a:t>
            </a:r>
            <a:br>
              <a:rPr lang="en-US"/>
            </a:b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Shape 171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20 seconds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System design: </a:t>
            </a:r>
            <a:r>
              <a:rPr lang="en-US"/>
              <a:t>Highlight the parts that you contributed to them.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System decomposition; identify the architecture patterns used 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System deployment – h/w and s/w requirements 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br>
              <a:rPr lang="en-US"/>
            </a:br>
            <a:br>
              <a:rPr lang="en-US"/>
            </a:b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lang="en-US"/>
              <a:t>10 seconds.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Minimal class diagram. Highlight the classes that you created/modified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Identify the design patterns used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Shape 186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SzPct val="25000"/>
              <a:buNone/>
            </a:pPr>
            <a:r>
              <a:rPr lang="en-US"/>
              <a:t>5 seconds.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/>
              <a:t>List the user stories that you worked on them.(put in order of importance). Stay focused on the parts that you have been working. 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Shape 193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Requirements: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4.1. User stories implemented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4.2. UML use cases and the use case diagram for the implemented use cases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4.3. UML sequence diagrams for the implemented use cases.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Shape 200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Requirements: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4.1. User stories implemented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4.2. UML use cases and the use case diagram for the implemented use cases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4.3. UML sequence diagrams for the implemented use cases.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Shape 208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9.png"/><Relationship Id="rId3" Type="http://schemas.openxmlformats.org/officeDocument/2006/relationships/image" Target="../media/image0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5.png"/><Relationship Id="rId3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5.png"/><Relationship Id="rId3" Type="http://schemas.openxmlformats.org/officeDocument/2006/relationships/image" Target="../media/image0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TitleSlide.png" id="18" name="Shape 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50" y="187325"/>
            <a:ext cx="8826499" cy="648334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 txBox="1"/>
          <p:nvPr>
            <p:ph type="ctrTitle"/>
          </p:nvPr>
        </p:nvSpPr>
        <p:spPr>
          <a:xfrm>
            <a:off x="1600200" y="2492375"/>
            <a:ext cx="6762748" cy="147002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" type="subTitle"/>
          </p:nvPr>
        </p:nvSpPr>
        <p:spPr>
          <a:xfrm>
            <a:off x="1600200" y="3966882"/>
            <a:ext cx="6762748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Font typeface="Noto Sans Symbols"/>
              <a:buNone/>
              <a:defRPr b="0" i="0" sz="2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  <p:sp>
        <p:nvSpPr>
          <p:cNvPr id="22" name="Shape 22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Slides.png" id="94" name="Shape 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813" y="187325"/>
            <a:ext cx="8828086" cy="648176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Caption.png" id="99" name="Shape 9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50" y="187325"/>
            <a:ext cx="8826499" cy="6483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/>
          <p:nvPr>
            <p:ph type="title"/>
          </p:nvPr>
        </p:nvSpPr>
        <p:spPr>
          <a:xfrm>
            <a:off x="779464" y="590550"/>
            <a:ext cx="3657600" cy="116204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6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4693023" y="739587"/>
            <a:ext cx="3657600" cy="53087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2" type="body"/>
          </p:nvPr>
        </p:nvSpPr>
        <p:spPr>
          <a:xfrm>
            <a:off x="779464" y="1816100"/>
            <a:ext cx="3657600" cy="38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9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9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PictureCaption.png" id="107" name="Shape 1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9262" y="187325"/>
            <a:ext cx="8535987" cy="6483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>
            <p:ph type="title"/>
          </p:nvPr>
        </p:nvSpPr>
        <p:spPr>
          <a:xfrm>
            <a:off x="3886200" y="533400"/>
            <a:ext cx="4476749" cy="12525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6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3886123" y="1828800"/>
            <a:ext cx="4474539" cy="3809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9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9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0" name="Shape 110"/>
          <p:cNvSpPr/>
          <p:nvPr>
            <p:ph idx="2" type="pic"/>
          </p:nvPr>
        </p:nvSpPr>
        <p:spPr>
          <a:xfrm flipH="1">
            <a:off x="188252" y="179292"/>
            <a:ext cx="3281086" cy="6483095"/>
          </a:xfrm>
          <a:prstGeom prst="round1Rect">
            <a:avLst>
              <a:gd fmla="val 17325" name="adj"/>
            </a:avLst>
          </a:prstGeom>
          <a:blipFill rotWithShape="0">
            <a:blip r:embed="rId3">
              <a:alphaModFix/>
            </a:blip>
            <a:stretch>
              <a:fillRect b="0" l="0" r="0" t="0"/>
            </a:stretch>
          </a:blipFill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3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4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0" type="dt"/>
          </p:nvPr>
        </p:nvSpPr>
        <p:spPr>
          <a:xfrm>
            <a:off x="38862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1" type="ftr"/>
          </p:nvPr>
        </p:nvSpPr>
        <p:spPr>
          <a:xfrm>
            <a:off x="5867400" y="6288087"/>
            <a:ext cx="26765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icture with Caption, Alt.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PictureCaption-Extras.png" id="115" name="Shape 1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50" y="187325"/>
            <a:ext cx="8826499" cy="648334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 txBox="1"/>
          <p:nvPr>
            <p:ph type="title"/>
          </p:nvPr>
        </p:nvSpPr>
        <p:spPr>
          <a:xfrm>
            <a:off x="4710953" y="533400"/>
            <a:ext cx="3657600" cy="12525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6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7" name="Shape 117"/>
          <p:cNvSpPr/>
          <p:nvPr>
            <p:ph idx="2" type="pic"/>
          </p:nvPr>
        </p:nvSpPr>
        <p:spPr>
          <a:xfrm flipH="1">
            <a:off x="596153" y="1600199"/>
            <a:ext cx="3657600" cy="3657601"/>
          </a:xfrm>
          <a:prstGeom prst="ellipse">
            <a:avLst/>
          </a:prstGeom>
          <a:blipFill rotWithShape="0">
            <a:blip r:embed="rId3">
              <a:alphaModFix/>
            </a:blip>
            <a:stretch>
              <a:fillRect b="0" l="0" r="0" t="0"/>
            </a:stretch>
          </a:blipFill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3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4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4710412" y="1828800"/>
            <a:ext cx="3657600" cy="3809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9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9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10" type="dt"/>
          </p:nvPr>
        </p:nvSpPr>
        <p:spPr>
          <a:xfrm>
            <a:off x="381000" y="6288087"/>
            <a:ext cx="18653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11" type="ftr"/>
          </p:nvPr>
        </p:nvSpPr>
        <p:spPr>
          <a:xfrm>
            <a:off x="3325812" y="6288087"/>
            <a:ext cx="52181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icture above Caption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PictureCaption-Extras.png" id="123" name="Shape 1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50" y="187325"/>
            <a:ext cx="8826499" cy="648334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 txBox="1"/>
          <p:nvPr>
            <p:ph type="title"/>
          </p:nvPr>
        </p:nvSpPr>
        <p:spPr>
          <a:xfrm>
            <a:off x="808037" y="3778623"/>
            <a:ext cx="7560514" cy="110265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6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5" name="Shape 125"/>
          <p:cNvSpPr/>
          <p:nvPr>
            <p:ph idx="2" type="pic"/>
          </p:nvPr>
        </p:nvSpPr>
        <p:spPr>
          <a:xfrm flipH="1">
            <a:off x="871583" y="762000"/>
            <a:ext cx="7427726" cy="2989730"/>
          </a:xfrm>
          <a:prstGeom prst="roundRect">
            <a:avLst>
              <a:gd fmla="val 7476" name="adj"/>
            </a:avLst>
          </a:prstGeom>
          <a:blipFill rotWithShape="0">
            <a:blip r:embed="rId3">
              <a:alphaModFix/>
            </a:blip>
            <a:stretch>
              <a:fillRect b="0" l="0" r="0" t="0"/>
            </a:stretch>
          </a:blipFill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3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4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08033" y="4827492"/>
            <a:ext cx="7559977" cy="12208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1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9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9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0" type="dt"/>
          </p:nvPr>
        </p:nvSpPr>
        <p:spPr>
          <a:xfrm>
            <a:off x="381000" y="6288087"/>
            <a:ext cx="18653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1" type="ftr"/>
          </p:nvPr>
        </p:nvSpPr>
        <p:spPr>
          <a:xfrm>
            <a:off x="3325812" y="6288087"/>
            <a:ext cx="52181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Slides.png" id="131" name="Shape 1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813" y="187325"/>
            <a:ext cx="8828086" cy="6481762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>
            <p:ph type="title"/>
          </p:nvPr>
        </p:nvSpPr>
        <p:spPr>
          <a:xfrm>
            <a:off x="779462" y="381000"/>
            <a:ext cx="7583486" cy="10445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 rot="5400000">
            <a:off x="2466975" y="141288"/>
            <a:ext cx="4208462" cy="75834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428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714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Slides.png" id="138" name="Shape 1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813" y="187325"/>
            <a:ext cx="8828086" cy="648176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 txBox="1"/>
          <p:nvPr>
            <p:ph type="title"/>
          </p:nvPr>
        </p:nvSpPr>
        <p:spPr>
          <a:xfrm rot="5400000">
            <a:off x="5373266" y="2734842"/>
            <a:ext cx="5268912" cy="135815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 rot="5400000">
            <a:off x="1230313" y="328613"/>
            <a:ext cx="5268911" cy="61706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428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714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1" name="Shape 141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Shape 142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Shape 143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Slides.png" id="25" name="Shape 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813" y="187325"/>
            <a:ext cx="8828086" cy="6481762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Shape 26"/>
          <p:cNvSpPr txBox="1"/>
          <p:nvPr>
            <p:ph type="title"/>
          </p:nvPr>
        </p:nvSpPr>
        <p:spPr>
          <a:xfrm>
            <a:off x="779462" y="381000"/>
            <a:ext cx="7583486" cy="10445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779462" y="1828800"/>
            <a:ext cx="7583486" cy="42084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428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714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SectionHeader.png" id="32" name="Shape 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1000" y="0"/>
            <a:ext cx="8826499" cy="6483349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Shape 33"/>
          <p:cNvSpPr txBox="1"/>
          <p:nvPr>
            <p:ph type="title"/>
          </p:nvPr>
        </p:nvSpPr>
        <p:spPr>
          <a:xfrm>
            <a:off x="779462" y="2591359"/>
            <a:ext cx="7583486" cy="13620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1" i="0" sz="44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779462" y="3950353"/>
            <a:ext cx="7583486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Slides.png" id="39" name="Shape 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813" y="187325"/>
            <a:ext cx="8828086" cy="6481762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Shape 40"/>
          <p:cNvSpPr txBox="1"/>
          <p:nvPr>
            <p:ph type="title"/>
          </p:nvPr>
        </p:nvSpPr>
        <p:spPr>
          <a:xfrm>
            <a:off x="779462" y="381000"/>
            <a:ext cx="7583486" cy="10445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779462" y="1828800"/>
            <a:ext cx="3657600" cy="4219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2" type="body"/>
          </p:nvPr>
        </p:nvSpPr>
        <p:spPr>
          <a:xfrm>
            <a:off x="4688541" y="1828800"/>
            <a:ext cx="3657600" cy="4219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Slides.png" id="47" name="Shape 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813" y="187325"/>
            <a:ext cx="8828086" cy="64817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" name="Shape 48"/>
          <p:cNvCxnSpPr/>
          <p:nvPr/>
        </p:nvCxnSpPr>
        <p:spPr>
          <a:xfrm>
            <a:off x="874712" y="2286000"/>
            <a:ext cx="3562350" cy="1587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" name="Shape 49"/>
          <p:cNvCxnSpPr/>
          <p:nvPr/>
        </p:nvCxnSpPr>
        <p:spPr>
          <a:xfrm>
            <a:off x="4816475" y="2286000"/>
            <a:ext cx="3565525" cy="1587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" name="Shape 50"/>
          <p:cNvCxnSpPr/>
          <p:nvPr/>
        </p:nvCxnSpPr>
        <p:spPr>
          <a:xfrm>
            <a:off x="874712" y="2286000"/>
            <a:ext cx="3562350" cy="1587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Shape 51"/>
          <p:cNvCxnSpPr/>
          <p:nvPr/>
        </p:nvCxnSpPr>
        <p:spPr>
          <a:xfrm>
            <a:off x="4816475" y="2286000"/>
            <a:ext cx="3565525" cy="1587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" name="Shape 52"/>
          <p:cNvSpPr txBox="1"/>
          <p:nvPr>
            <p:ph type="title"/>
          </p:nvPr>
        </p:nvSpPr>
        <p:spPr>
          <a:xfrm>
            <a:off x="779462" y="381000"/>
            <a:ext cx="7583486" cy="10443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79462" y="1438834"/>
            <a:ext cx="3657600" cy="78982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1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1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1" i="0" sz="16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1" i="0" sz="16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779462" y="2362199"/>
            <a:ext cx="3657600" cy="36861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3" type="body"/>
          </p:nvPr>
        </p:nvSpPr>
        <p:spPr>
          <a:xfrm>
            <a:off x="4705350" y="1438834"/>
            <a:ext cx="3657600" cy="78982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0" i="0" sz="2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1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1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1" i="0" sz="16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Font typeface="Noto Sans Symbols"/>
              <a:buNone/>
              <a:defRPr b="1" i="0" sz="16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4" type="body"/>
          </p:nvPr>
        </p:nvSpPr>
        <p:spPr>
          <a:xfrm>
            <a:off x="4705350" y="2362199"/>
            <a:ext cx="3657600" cy="36861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2 Content, Top and Bottom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Slides.png" id="61" name="Shape 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813" y="187325"/>
            <a:ext cx="8828086" cy="6481762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>
            <p:ph type="title"/>
          </p:nvPr>
        </p:nvSpPr>
        <p:spPr>
          <a:xfrm>
            <a:off x="779462" y="381000"/>
            <a:ext cx="7583486" cy="10445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79462" y="1828800"/>
            <a:ext cx="7585076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779462" y="3991816"/>
            <a:ext cx="7585076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 Conte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Slides.png" id="69" name="Shape 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813" y="187325"/>
            <a:ext cx="8828086" cy="648176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Shape 70"/>
          <p:cNvSpPr txBox="1"/>
          <p:nvPr>
            <p:ph type="title"/>
          </p:nvPr>
        </p:nvSpPr>
        <p:spPr>
          <a:xfrm>
            <a:off x="779462" y="381000"/>
            <a:ext cx="7583486" cy="10445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4710953" y="1828800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2" type="body"/>
          </p:nvPr>
        </p:nvSpPr>
        <p:spPr>
          <a:xfrm>
            <a:off x="4710953" y="3991816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3" type="body"/>
          </p:nvPr>
        </p:nvSpPr>
        <p:spPr>
          <a:xfrm>
            <a:off x="779462" y="1828800"/>
            <a:ext cx="3657600" cy="4219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4 Conte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Slides.png" id="78" name="Shape 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813" y="187325"/>
            <a:ext cx="8828086" cy="6481762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 txBox="1"/>
          <p:nvPr>
            <p:ph type="title"/>
          </p:nvPr>
        </p:nvSpPr>
        <p:spPr>
          <a:xfrm>
            <a:off x="779462" y="381000"/>
            <a:ext cx="7583486" cy="10445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779462" y="1828800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2" type="body"/>
          </p:nvPr>
        </p:nvSpPr>
        <p:spPr>
          <a:xfrm>
            <a:off x="779462" y="3991816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3" type="body"/>
          </p:nvPr>
        </p:nvSpPr>
        <p:spPr>
          <a:xfrm>
            <a:off x="4710953" y="1828800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4" type="body"/>
          </p:nvPr>
        </p:nvSpPr>
        <p:spPr>
          <a:xfrm>
            <a:off x="4710953" y="3991816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555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841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Slides.png" id="88" name="Shape 8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813" y="187325"/>
            <a:ext cx="8828086" cy="6481762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>
            <p:ph type="title"/>
          </p:nvPr>
        </p:nvSpPr>
        <p:spPr>
          <a:xfrm>
            <a:off x="779462" y="381000"/>
            <a:ext cx="7583486" cy="10445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90500" y="190500"/>
            <a:ext cx="8764587" cy="6478588"/>
          </a:xfrm>
          <a:prstGeom prst="round2DiagRect">
            <a:avLst>
              <a:gd fmla="val 9416" name="adj1"/>
              <a:gd fmla="val 0" name="adj2"/>
            </a:avLst>
          </a:prstGeom>
          <a:gradFill>
            <a:gsLst>
              <a:gs pos="0">
                <a:srgbClr val="B27A00"/>
              </a:gs>
              <a:gs pos="13000">
                <a:srgbClr val="B27A00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Shape 11"/>
          <p:cNvSpPr txBox="1"/>
          <p:nvPr>
            <p:ph type="title"/>
          </p:nvPr>
        </p:nvSpPr>
        <p:spPr>
          <a:xfrm>
            <a:off x="779462" y="381000"/>
            <a:ext cx="7583486" cy="10445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body"/>
          </p:nvPr>
        </p:nvSpPr>
        <p:spPr>
          <a:xfrm>
            <a:off x="779462" y="1828800"/>
            <a:ext cx="7583486" cy="42084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428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714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0" type="dt"/>
          </p:nvPr>
        </p:nvSpPr>
        <p:spPr>
          <a:xfrm>
            <a:off x="381000" y="6288087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1" type="ftr"/>
          </p:nvPr>
        </p:nvSpPr>
        <p:spPr>
          <a:xfrm>
            <a:off x="3305175" y="6288087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  <p:pic>
        <p:nvPicPr>
          <p:cNvPr descr="FIULogo_H_CMYK_fx.png" id="16" name="Shape 1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103937" y="5959475"/>
            <a:ext cx="2430462" cy="693737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19.png"/><Relationship Id="rId7" Type="http://schemas.openxmlformats.org/officeDocument/2006/relationships/image" Target="../media/image2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ctrTitle"/>
          </p:nvPr>
        </p:nvSpPr>
        <p:spPr>
          <a:xfrm>
            <a:off x="228600" y="1897700"/>
            <a:ext cx="8686800" cy="3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Skill Court 5</a:t>
            </a:r>
            <a:br>
              <a:rPr b="0" i="0" lang="en-US" sz="44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b="0" i="0" lang="en-US" sz="2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Team Member(s): </a:t>
            </a:r>
            <a:r>
              <a:rPr b="1" lang="en-US" sz="2800"/>
              <a:t>Sean Borland</a:t>
            </a: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800"/>
              <a:t>Gajen Gunasegaram</a:t>
            </a:r>
            <a:br>
              <a:rPr b="0" i="0" lang="en-US" sz="2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b="0" i="0" lang="en-US" sz="2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Product Owner(s):</a:t>
            </a:r>
          </a:p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500"/>
              <a:t>Gudmundur Orn Traustason</a:t>
            </a: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500"/>
              <a:t>Instructor: Masoud Sadjadi</a:t>
            </a:r>
            <a:r>
              <a:rPr b="0" i="0" lang="en-US" sz="2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br>
              <a:rPr b="0" i="0" lang="en-US" sz="44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b="0" i="0" lang="en-US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School of Computing and Information Sciences</a:t>
            </a:r>
            <a:br>
              <a:rPr b="0" i="0" lang="en-US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b="0" i="0" lang="en-US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Florida International University</a:t>
            </a:r>
          </a:p>
        </p:txBody>
      </p:sp>
      <p:sp>
        <p:nvSpPr>
          <p:cNvPr id="150" name="Shape 150"/>
          <p:cNvSpPr txBox="1"/>
          <p:nvPr>
            <p:ph idx="1" type="subTitle"/>
          </p:nvPr>
        </p:nvSpPr>
        <p:spPr>
          <a:xfrm>
            <a:off x="228600" y="5643562"/>
            <a:ext cx="8686800" cy="1219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oto Sans Symbols"/>
              <a:buNone/>
            </a:pPr>
            <a:r>
              <a:rPr lang="en-US"/>
              <a:t>August 5, 2016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228600" y="290125"/>
            <a:ext cx="86868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Senior Project Final Presentation</a:t>
            </a:r>
            <a:br>
              <a:rPr b="0" i="0" lang="en-US" sz="44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280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Summer 2016</a:t>
            </a: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200" y="5973600"/>
            <a:ext cx="2218675" cy="55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779462" y="381000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User Stor</a:t>
            </a:r>
            <a:r>
              <a:rPr lang="en-US"/>
              <a:t>y #3: </a:t>
            </a:r>
            <a:r>
              <a:rPr lang="en-US" sz="3000"/>
              <a:t>Start menu to select number of pad and game time.</a:t>
            </a:r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779462" y="1425600"/>
            <a:ext cx="7583400" cy="4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-US" sz="2400"/>
              <a:t>Intuitive menu design.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-US" sz="2400"/>
              <a:t>Ability to select different number of pads and select a specific game duration.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US"/>
              <a:t>User constraints preventing the player from inputting incorrect value or lack of values.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8288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774" y="3581025"/>
            <a:ext cx="4370799" cy="297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779462" y="381000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User Stor</a:t>
            </a:r>
            <a:r>
              <a:rPr lang="en-US"/>
              <a:t>y #4: </a:t>
            </a:r>
            <a:r>
              <a:rPr lang="en-US" sz="2400"/>
              <a:t>Receive data from multiple pads</a:t>
            </a:r>
          </a:p>
        </p:txBody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779462" y="1828800"/>
            <a:ext cx="7583400" cy="4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2575" lvl="0" marL="282575" marR="0" rtl="0" algn="l">
              <a:spcBef>
                <a:spcPts val="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</a:pPr>
            <a:r>
              <a:rPr lang="en-US"/>
              <a:t>The old code worked using exactly three pads.</a:t>
            </a:r>
          </a:p>
          <a:p>
            <a:pPr lvl="0" rtl="0">
              <a:spcBef>
                <a:spcPts val="0"/>
              </a:spcBef>
              <a:buClr>
                <a:srgbClr val="001D4D"/>
              </a:buClr>
              <a:buSzPct val="100000"/>
              <a:buFont typeface="Noto Sans Symbols"/>
              <a:buChar char="●"/>
            </a:pPr>
            <a:r>
              <a:rPr lang="en-US"/>
              <a:t>First, the ability to receive from more than one pad was implemented.</a:t>
            </a:r>
          </a:p>
          <a:p>
            <a:pPr lvl="0" rtl="0">
              <a:spcBef>
                <a:spcPts val="0"/>
              </a:spcBef>
              <a:buClr>
                <a:srgbClr val="001D4D"/>
              </a:buClr>
              <a:buSzPct val="100000"/>
              <a:buFont typeface="Noto Sans Symbols"/>
              <a:buChar char="●"/>
            </a:pPr>
            <a:r>
              <a:rPr lang="en-US"/>
              <a:t>Then the ability to have any number of pads from 1 to however many Arduinos the user has was implemented.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ctr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type="title"/>
          </p:nvPr>
        </p:nvSpPr>
        <p:spPr>
          <a:xfrm>
            <a:off x="779462" y="381000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User Stor</a:t>
            </a:r>
            <a:r>
              <a:rPr lang="en-US"/>
              <a:t>y #5: </a:t>
            </a:r>
            <a:r>
              <a:rPr lang="en-US" sz="3000"/>
              <a:t>Front-end login and registration interface.</a:t>
            </a:r>
          </a:p>
        </p:txBody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779462" y="1425600"/>
            <a:ext cx="7583400" cy="4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US"/>
              <a:t>Users can now login and create personalized accounts.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US"/>
              <a:t>Intuitive login and create account interface.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US"/>
              <a:t>Sets up the ability for a user to store and view current and past results.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35" name="Shape 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350" y="3226350"/>
            <a:ext cx="2381250" cy="333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Shape 2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5675" y="3009075"/>
            <a:ext cx="404620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779462" y="381000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b="1" lang="en-US" sz="30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Case: Implement and display a countdown game timer (Sunny Day).</a:t>
            </a:r>
          </a:p>
        </p:txBody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779462" y="1425600"/>
            <a:ext cx="7583400" cy="4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69850" lvl="0" marL="0" rtl="0">
              <a:spcBef>
                <a:spcPts val="100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 u="sng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Case ID - CreateGame_001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 sz="1800">
              <a:solidFill>
                <a:srgbClr val="001D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Purpose</a:t>
            </a: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001D4D"/>
              </a:buClr>
              <a:buSzPct val="100000"/>
              <a:buFont typeface="Times New Roman"/>
            </a:pP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test that a game can be successfully started using the desired amount of pads and game duration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Precondition</a:t>
            </a: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001D4D"/>
              </a:buClr>
              <a:buSzPct val="100000"/>
              <a:buFont typeface="Times New Roman"/>
            </a:pP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Arduino code is uploaded to each Arduino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001D4D"/>
              </a:buClr>
              <a:buSzPct val="100000"/>
              <a:buFont typeface="Times New Roman"/>
            </a:pP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Java code is running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Input</a:t>
            </a: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001D4D"/>
              </a:buClr>
              <a:buSzPct val="100000"/>
              <a:buFont typeface="Times New Roman"/>
            </a:pP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Integer representing number of pads and game duration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Expected Output</a:t>
            </a: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001D4D"/>
              </a:buClr>
              <a:buSzPct val="100000"/>
              <a:buFont typeface="Times New Roman"/>
            </a:pP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system will display the scoreboard and begin the game after a brief time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type="title"/>
          </p:nvPr>
        </p:nvSpPr>
        <p:spPr>
          <a:xfrm>
            <a:off x="779462" y="381000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b="1" lang="en-US" sz="30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Case: Implement and display a countdown game timer (Rainy Day).</a:t>
            </a:r>
          </a:p>
        </p:txBody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779462" y="1425600"/>
            <a:ext cx="7583400" cy="4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69850" lvl="0" marL="0" rtl="0">
              <a:spcBef>
                <a:spcPts val="100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 u="sng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Case ID - CreateGame_002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 sz="1800">
              <a:solidFill>
                <a:srgbClr val="001D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Purpose</a:t>
            </a: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001D4D"/>
              </a:buClr>
              <a:buSzPct val="100000"/>
              <a:buFont typeface="Times New Roman"/>
            </a:pP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test that the game will not start unless the timer and number of pads are selected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Precondition</a:t>
            </a: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001D4D"/>
              </a:buClr>
              <a:buSzPct val="100000"/>
              <a:buFont typeface="Times New Roman"/>
            </a:pP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Arduino code is uploaded to each Arduino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001D4D"/>
              </a:buClr>
              <a:buSzPct val="100000"/>
              <a:buFont typeface="Times New Roman"/>
            </a:pP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Java code is running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Input</a:t>
            </a: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001D4D"/>
              </a:buClr>
              <a:buSzPct val="100000"/>
              <a:buFont typeface="Times New Roman"/>
            </a:pP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user does not select any values for number of pads and game duration, passing 0 as the int for the method call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Expected Output</a:t>
            </a: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001D4D"/>
              </a:buClr>
              <a:buSzPct val="100000"/>
              <a:buFont typeface="Times New Roman"/>
            </a:pPr>
            <a:r>
              <a:rPr lang="en-US" sz="1800">
                <a:solidFill>
                  <a:srgbClr val="001D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JFrame will return an error message to select a number of pads and game duration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779462" y="381000"/>
            <a:ext cx="7583486" cy="10445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Summary</a:t>
            </a:r>
          </a:p>
        </p:txBody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779462" y="1425575"/>
            <a:ext cx="7583400" cy="4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33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</a:pPr>
            <a:r>
              <a:rPr lang="en-US" sz="3000"/>
              <a:t>seanfborland@gmail.com</a:t>
            </a:r>
          </a:p>
          <a:p>
            <a:pPr indent="-3333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</a:pPr>
            <a:r>
              <a:rPr b="0" i="0" lang="en-US" sz="3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Questions?</a:t>
            </a:r>
          </a:p>
          <a:p>
            <a:pPr indent="-3333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</a:pPr>
            <a:r>
              <a:rPr b="0" i="0" lang="en-US" sz="3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Thank You!</a:t>
            </a:r>
          </a:p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3600" y="217350"/>
            <a:ext cx="1845624" cy="184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Shape 2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7512" y="3509462"/>
            <a:ext cx="1317800" cy="127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Shape 2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7399" y="5046075"/>
            <a:ext cx="1778024" cy="8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Shape 2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10145" y="1972870"/>
            <a:ext cx="1272525" cy="127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Shape 26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7075" y="4242124"/>
            <a:ext cx="3578649" cy="2012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779462" y="381000"/>
            <a:ext cx="7583486" cy="10445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</a:t>
            </a:r>
            <a:r>
              <a:rPr lang="en-US"/>
              <a:t>ject</a:t>
            </a: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 definition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779462" y="1524000"/>
            <a:ext cx="7583486" cy="4208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descr="SkillCourt_prototype_demo_4_21_16.gif"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12" y="1724150"/>
            <a:ext cx="7823800" cy="400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779462" y="381000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</a:t>
            </a:r>
            <a:r>
              <a:rPr lang="en-US"/>
              <a:t>ject</a:t>
            </a: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 definition</a:t>
            </a:r>
          </a:p>
        </p:txBody>
      </p:sp>
      <p:pic>
        <p:nvPicPr>
          <p:cNvPr descr="SkillCourt5.gif"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571" y="1425600"/>
            <a:ext cx="7583400" cy="425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780300" y="344725"/>
            <a:ext cx="7583400" cy="773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Requirements: Use Cases</a:t>
            </a:r>
          </a:p>
        </p:txBody>
      </p:sp>
      <p:pic>
        <p:nvPicPr>
          <p:cNvPr descr="Project Use Case Diagram.png"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487" y="1117825"/>
            <a:ext cx="8277025" cy="487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780300" y="386225"/>
            <a:ext cx="7583400" cy="6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System Design: Architecture</a:t>
            </a:r>
          </a:p>
        </p:txBody>
      </p:sp>
      <p:pic>
        <p:nvPicPr>
          <p:cNvPr descr="Subsystems.png"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550" y="1425600"/>
            <a:ext cx="3947949" cy="3728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eployment Diagram.png" id="182" name="Shape 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0625" y="1342550"/>
            <a:ext cx="4193325" cy="438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779462" y="381000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Minimal Class Diagram</a:t>
            </a:r>
          </a:p>
        </p:txBody>
      </p:sp>
      <p:pic>
        <p:nvPicPr>
          <p:cNvPr descr="Minimal Class Diagram.png"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150" y="1531699"/>
            <a:ext cx="6589700" cy="442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779462" y="381000"/>
            <a:ext cx="7583486" cy="10445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User Stories </a:t>
            </a: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779462" y="1828800"/>
            <a:ext cx="7583486" cy="4208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marR="0" rtl="0" algn="l">
              <a:spcBef>
                <a:spcPts val="2000"/>
              </a:spcBef>
              <a:spcAft>
                <a:spcPts val="0"/>
              </a:spcAft>
              <a:buAutoNum type="arabicPeriod"/>
            </a:pPr>
            <a:r>
              <a:rPr lang="en-US"/>
              <a:t>Pads change colors upon being hit.</a:t>
            </a:r>
          </a:p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-US"/>
              <a:t>2.  Implement and Display a countdown game timer.</a:t>
            </a:r>
          </a:p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-US"/>
              <a:t>3.  Start menu to select number of pads and game time.</a:t>
            </a:r>
          </a:p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-US"/>
              <a:t>4.  Receive data from multiple pads.</a:t>
            </a:r>
          </a:p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-US"/>
              <a:t>5.  Front-end login and Account Creation Interface.</a:t>
            </a:r>
          </a:p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779462" y="381000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User Stor</a:t>
            </a:r>
            <a:r>
              <a:rPr lang="en-US"/>
              <a:t>y #1: </a:t>
            </a:r>
            <a:r>
              <a:rPr lang="en-US" sz="3000"/>
              <a:t>Pads change colors upon being hit.</a:t>
            </a:r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2862" y="1507850"/>
            <a:ext cx="7583400" cy="4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-US" sz="2400"/>
              <a:t>The pads won’t change to the next sequence until either a green or red pad has been hit.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400"/>
              <a:t>The delay for communication between the pad and serial port has been reduced from 1000ms to 10ms.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200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descr="Color_Change.gif"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450" y="4111700"/>
            <a:ext cx="4887300" cy="243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779462" y="381000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User Stor</a:t>
            </a:r>
            <a:r>
              <a:rPr lang="en-US"/>
              <a:t>y #2: </a:t>
            </a:r>
            <a:r>
              <a:rPr lang="en-US" sz="3000"/>
              <a:t>Implement and display a countdown game timer.</a:t>
            </a:r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779462" y="1425600"/>
            <a:ext cx="7583400" cy="4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US"/>
              <a:t>In the previous version of the game, the player had no sense of the time remaining.</a:t>
            </a:r>
          </a:p>
          <a:p>
            <a:pPr indent="-282575" lvl="0" marL="282575" marR="0" rtl="0" algn="l">
              <a:spcBef>
                <a:spcPts val="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</a:pPr>
            <a:r>
              <a:rPr lang="en-US"/>
              <a:t>  A running timer is now displayed on the scoreboard.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descr="Timer.gif"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225" y="2943825"/>
            <a:ext cx="7941050" cy="296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old">
  <a:themeElements>
    <a:clrScheme name="Revolution">
      <a:dk1>
        <a:srgbClr val="000000"/>
      </a:dk1>
      <a:lt1>
        <a:srgbClr val="FFFFFF"/>
      </a:lt1>
      <a:dk2>
        <a:srgbClr val="1B3861"/>
      </a:dk2>
      <a:lt2>
        <a:srgbClr val="38ABED"/>
      </a:lt2>
      <a:accent1>
        <a:srgbClr val="0C5986"/>
      </a:accent1>
      <a:accent2>
        <a:srgbClr val="DDF53D"/>
      </a:accent2>
      <a:accent3>
        <a:srgbClr val="508709"/>
      </a:accent3>
      <a:accent4>
        <a:srgbClr val="BF5E00"/>
      </a:accent4>
      <a:accent5>
        <a:srgbClr val="9C0001"/>
      </a:accent5>
      <a:accent6>
        <a:srgbClr val="660075"/>
      </a:accent6>
      <a:hlink>
        <a:srgbClr val="ABF24D"/>
      </a:hlink>
      <a:folHlink>
        <a:srgbClr val="A0E7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